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83" r:id="rId2"/>
    <p:sldId id="261" r:id="rId3"/>
    <p:sldId id="284" r:id="rId4"/>
    <p:sldId id="285" r:id="rId5"/>
    <p:sldId id="286" r:id="rId6"/>
    <p:sldId id="302" r:id="rId7"/>
    <p:sldId id="287" r:id="rId8"/>
    <p:sldId id="295" r:id="rId9"/>
    <p:sldId id="299" r:id="rId10"/>
    <p:sldId id="300" r:id="rId11"/>
    <p:sldId id="301" r:id="rId12"/>
    <p:sldId id="296" r:id="rId13"/>
    <p:sldId id="297" r:id="rId14"/>
    <p:sldId id="298" r:id="rId15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e Bedard" initials="MB" lastIdx="2" clrIdx="0">
    <p:extLst>
      <p:ext uri="{19B8F6BF-5375-455C-9EA6-DF929625EA0E}">
        <p15:presenceInfo xmlns:p15="http://schemas.microsoft.com/office/powerpoint/2012/main" userId="S::marie.bedard@utoronto.ca::c68c705a-1c12-4aac-ae4e-7e73da0c0a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8" d="100"/>
          <a:sy n="168" d="100"/>
        </p:scale>
        <p:origin x="61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BEDB92-C81B-414D-93DD-B08BB818BF37}" type="doc">
      <dgm:prSet loTypeId="urn:microsoft.com/office/officeart/2005/8/layout/cycle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DA34FB-B2CF-6D49-9E55-DBABC1C5647C}">
      <dgm:prSet phldrT="[Text]"/>
      <dgm:spPr/>
      <dgm:t>
        <a:bodyPr/>
        <a:lstStyle/>
        <a:p>
          <a:r>
            <a:rPr lang="en-US" dirty="0"/>
            <a:t>Web scraper custom script</a:t>
          </a:r>
        </a:p>
      </dgm:t>
    </dgm:pt>
    <dgm:pt modelId="{9BEE71BE-E49B-B849-9F95-5EBB4CBDBB31}" type="parTrans" cxnId="{160EA79A-61B1-0E46-9FA3-59CB17E02E1F}">
      <dgm:prSet/>
      <dgm:spPr/>
      <dgm:t>
        <a:bodyPr/>
        <a:lstStyle/>
        <a:p>
          <a:endParaRPr lang="en-US"/>
        </a:p>
      </dgm:t>
    </dgm:pt>
    <dgm:pt modelId="{21D4F85B-6752-3E43-A40E-10CBBB030648}" type="sibTrans" cxnId="{160EA79A-61B1-0E46-9FA3-59CB17E02E1F}">
      <dgm:prSet/>
      <dgm:spPr/>
      <dgm:t>
        <a:bodyPr/>
        <a:lstStyle/>
        <a:p>
          <a:endParaRPr lang="en-US"/>
        </a:p>
      </dgm:t>
    </dgm:pt>
    <dgm:pt modelId="{9132633B-35D3-AD41-8348-04EBCE3CABEC}">
      <dgm:prSet phldrT="[Text]"/>
      <dgm:spPr/>
      <dgm:t>
        <a:bodyPr/>
        <a:lstStyle/>
        <a:p>
          <a:r>
            <a:rPr lang="en-US" dirty="0"/>
            <a:t>Dump in Bucket</a:t>
          </a:r>
        </a:p>
      </dgm:t>
    </dgm:pt>
    <dgm:pt modelId="{3A6E54AD-0BB3-324C-BAB6-140D9F2B5B05}" type="parTrans" cxnId="{46BBCAD7-EE8D-4644-BDFF-6A3CB5124F1D}">
      <dgm:prSet/>
      <dgm:spPr/>
      <dgm:t>
        <a:bodyPr/>
        <a:lstStyle/>
        <a:p>
          <a:endParaRPr lang="en-US"/>
        </a:p>
      </dgm:t>
    </dgm:pt>
    <dgm:pt modelId="{1E7091C7-B951-BA42-B2FC-7DFD2660E9D1}" type="sibTrans" cxnId="{46BBCAD7-EE8D-4644-BDFF-6A3CB5124F1D}">
      <dgm:prSet/>
      <dgm:spPr/>
      <dgm:t>
        <a:bodyPr/>
        <a:lstStyle/>
        <a:p>
          <a:endParaRPr lang="en-US"/>
        </a:p>
      </dgm:t>
    </dgm:pt>
    <dgm:pt modelId="{2937D460-92A9-E443-9A9F-9056E9842741}">
      <dgm:prSet phldrT="[Text]"/>
      <dgm:spPr/>
      <dgm:t>
        <a:bodyPr/>
        <a:lstStyle/>
        <a:p>
          <a:r>
            <a:rPr lang="en-US" dirty="0" err="1"/>
            <a:t>BigQuery</a:t>
          </a:r>
          <a:r>
            <a:rPr lang="en-US" dirty="0"/>
            <a:t> from bucket</a:t>
          </a:r>
        </a:p>
      </dgm:t>
    </dgm:pt>
    <dgm:pt modelId="{2E9665E3-1011-4043-9548-1C4F3B77AEC6}" type="parTrans" cxnId="{13B97F6D-F897-E043-B112-5E1663224FA9}">
      <dgm:prSet/>
      <dgm:spPr/>
      <dgm:t>
        <a:bodyPr/>
        <a:lstStyle/>
        <a:p>
          <a:endParaRPr lang="en-US"/>
        </a:p>
      </dgm:t>
    </dgm:pt>
    <dgm:pt modelId="{0FB1CDBB-8D27-2B4D-8919-9301EB21DEE7}" type="sibTrans" cxnId="{13B97F6D-F897-E043-B112-5E1663224FA9}">
      <dgm:prSet/>
      <dgm:spPr/>
      <dgm:t>
        <a:bodyPr/>
        <a:lstStyle/>
        <a:p>
          <a:endParaRPr lang="en-US"/>
        </a:p>
      </dgm:t>
    </dgm:pt>
    <dgm:pt modelId="{9E797B57-263E-DA4E-AADB-12992AB92A09}">
      <dgm:prSet phldrT="[Text]"/>
      <dgm:spPr/>
      <dgm:t>
        <a:bodyPr/>
        <a:lstStyle/>
        <a:p>
          <a:r>
            <a:rPr lang="en-US" dirty="0"/>
            <a:t>Re-train model + pickle, save in bucket</a:t>
          </a:r>
        </a:p>
      </dgm:t>
    </dgm:pt>
    <dgm:pt modelId="{F375118D-168A-E346-9CE1-FE7490B9B236}" type="parTrans" cxnId="{2194897B-0800-594B-B618-F9499B278D50}">
      <dgm:prSet/>
      <dgm:spPr/>
      <dgm:t>
        <a:bodyPr/>
        <a:lstStyle/>
        <a:p>
          <a:endParaRPr lang="en-US"/>
        </a:p>
      </dgm:t>
    </dgm:pt>
    <dgm:pt modelId="{B13E3A1A-4FB9-894B-AA56-79DE57AC5728}" type="sibTrans" cxnId="{2194897B-0800-594B-B618-F9499B278D50}">
      <dgm:prSet/>
      <dgm:spPr/>
      <dgm:t>
        <a:bodyPr/>
        <a:lstStyle/>
        <a:p>
          <a:endParaRPr lang="en-US"/>
        </a:p>
      </dgm:t>
    </dgm:pt>
    <dgm:pt modelId="{A0BCFCA5-785F-764D-8804-006EE3829E4D}">
      <dgm:prSet phldrT="[Text]"/>
      <dgm:spPr/>
      <dgm:t>
        <a:bodyPr/>
        <a:lstStyle/>
        <a:p>
          <a:r>
            <a:rPr lang="en-US" dirty="0"/>
            <a:t>Unpickle and provide inference via HTTP request</a:t>
          </a:r>
        </a:p>
      </dgm:t>
    </dgm:pt>
    <dgm:pt modelId="{AD3225C7-0797-8C4F-B43B-5E01E3CCA4D4}" type="parTrans" cxnId="{0EC7A349-004F-5A41-BB0E-2E1920603396}">
      <dgm:prSet/>
      <dgm:spPr/>
      <dgm:t>
        <a:bodyPr/>
        <a:lstStyle/>
        <a:p>
          <a:endParaRPr lang="en-US"/>
        </a:p>
      </dgm:t>
    </dgm:pt>
    <dgm:pt modelId="{DE9FEB62-0356-5A4B-B914-71A39FA16B25}" type="sibTrans" cxnId="{0EC7A349-004F-5A41-BB0E-2E1920603396}">
      <dgm:prSet/>
      <dgm:spPr/>
      <dgm:t>
        <a:bodyPr/>
        <a:lstStyle/>
        <a:p>
          <a:endParaRPr lang="en-US"/>
        </a:p>
      </dgm:t>
    </dgm:pt>
    <dgm:pt modelId="{39949B44-E66E-FC4C-892D-9DF562F5F39F}" type="pres">
      <dgm:prSet presAssocID="{4EBEDB92-C81B-414D-93DD-B08BB818BF37}" presName="Name0" presStyleCnt="0">
        <dgm:presLayoutVars>
          <dgm:dir/>
          <dgm:resizeHandles val="exact"/>
        </dgm:presLayoutVars>
      </dgm:prSet>
      <dgm:spPr/>
    </dgm:pt>
    <dgm:pt modelId="{7C20F71C-A542-094C-B1DF-17506E778869}" type="pres">
      <dgm:prSet presAssocID="{4EBEDB92-C81B-414D-93DD-B08BB818BF37}" presName="cycle" presStyleCnt="0"/>
      <dgm:spPr/>
    </dgm:pt>
    <dgm:pt modelId="{20BA64F4-D802-D64D-BCD6-F904B34BE6B7}" type="pres">
      <dgm:prSet presAssocID="{7FDA34FB-B2CF-6D49-9E55-DBABC1C5647C}" presName="nodeFirstNode" presStyleLbl="node1" presStyleIdx="0" presStyleCnt="5">
        <dgm:presLayoutVars>
          <dgm:bulletEnabled val="1"/>
        </dgm:presLayoutVars>
      </dgm:prSet>
      <dgm:spPr/>
    </dgm:pt>
    <dgm:pt modelId="{6DED2A63-30F4-1848-8826-94D88405C2D9}" type="pres">
      <dgm:prSet presAssocID="{21D4F85B-6752-3E43-A40E-10CBBB030648}" presName="sibTransFirstNode" presStyleLbl="bgShp" presStyleIdx="0" presStyleCnt="1"/>
      <dgm:spPr/>
    </dgm:pt>
    <dgm:pt modelId="{EFB397B1-5126-594D-94D4-09AD7D1B5DFF}" type="pres">
      <dgm:prSet presAssocID="{9132633B-35D3-AD41-8348-04EBCE3CABEC}" presName="nodeFollowingNodes" presStyleLbl="node1" presStyleIdx="1" presStyleCnt="5">
        <dgm:presLayoutVars>
          <dgm:bulletEnabled val="1"/>
        </dgm:presLayoutVars>
      </dgm:prSet>
      <dgm:spPr/>
    </dgm:pt>
    <dgm:pt modelId="{DB5E51E9-89AD-1042-9542-3F3DAF8D511E}" type="pres">
      <dgm:prSet presAssocID="{2937D460-92A9-E443-9A9F-9056E9842741}" presName="nodeFollowingNodes" presStyleLbl="node1" presStyleIdx="2" presStyleCnt="5">
        <dgm:presLayoutVars>
          <dgm:bulletEnabled val="1"/>
        </dgm:presLayoutVars>
      </dgm:prSet>
      <dgm:spPr/>
    </dgm:pt>
    <dgm:pt modelId="{BED1EBAF-BBD7-0A46-BD94-2ABDE8EAB502}" type="pres">
      <dgm:prSet presAssocID="{9E797B57-263E-DA4E-AADB-12992AB92A09}" presName="nodeFollowingNodes" presStyleLbl="node1" presStyleIdx="3" presStyleCnt="5">
        <dgm:presLayoutVars>
          <dgm:bulletEnabled val="1"/>
        </dgm:presLayoutVars>
      </dgm:prSet>
      <dgm:spPr/>
    </dgm:pt>
    <dgm:pt modelId="{73F7041B-3204-A446-97D1-74208A01F528}" type="pres">
      <dgm:prSet presAssocID="{A0BCFCA5-785F-764D-8804-006EE3829E4D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69C6BF0E-9A70-DC49-B1B4-75B21C22BC96}" type="presOf" srcId="{A0BCFCA5-785F-764D-8804-006EE3829E4D}" destId="{73F7041B-3204-A446-97D1-74208A01F528}" srcOrd="0" destOrd="0" presId="urn:microsoft.com/office/officeart/2005/8/layout/cycle3"/>
    <dgm:cxn modelId="{10CF2113-68F3-934E-B7F4-0B7C5BD1DEFE}" type="presOf" srcId="{9132633B-35D3-AD41-8348-04EBCE3CABEC}" destId="{EFB397B1-5126-594D-94D4-09AD7D1B5DFF}" srcOrd="0" destOrd="0" presId="urn:microsoft.com/office/officeart/2005/8/layout/cycle3"/>
    <dgm:cxn modelId="{A128A628-4282-A145-9233-2F3AF65FBE58}" type="presOf" srcId="{9E797B57-263E-DA4E-AADB-12992AB92A09}" destId="{BED1EBAF-BBD7-0A46-BD94-2ABDE8EAB502}" srcOrd="0" destOrd="0" presId="urn:microsoft.com/office/officeart/2005/8/layout/cycle3"/>
    <dgm:cxn modelId="{0EC7A349-004F-5A41-BB0E-2E1920603396}" srcId="{4EBEDB92-C81B-414D-93DD-B08BB818BF37}" destId="{A0BCFCA5-785F-764D-8804-006EE3829E4D}" srcOrd="4" destOrd="0" parTransId="{AD3225C7-0797-8C4F-B43B-5E01E3CCA4D4}" sibTransId="{DE9FEB62-0356-5A4B-B914-71A39FA16B25}"/>
    <dgm:cxn modelId="{13B97F6D-F897-E043-B112-5E1663224FA9}" srcId="{4EBEDB92-C81B-414D-93DD-B08BB818BF37}" destId="{2937D460-92A9-E443-9A9F-9056E9842741}" srcOrd="2" destOrd="0" parTransId="{2E9665E3-1011-4043-9548-1C4F3B77AEC6}" sibTransId="{0FB1CDBB-8D27-2B4D-8919-9301EB21DEE7}"/>
    <dgm:cxn modelId="{2E492277-DD52-9444-8571-BC6B31B646A4}" type="presOf" srcId="{21D4F85B-6752-3E43-A40E-10CBBB030648}" destId="{6DED2A63-30F4-1848-8826-94D88405C2D9}" srcOrd="0" destOrd="0" presId="urn:microsoft.com/office/officeart/2005/8/layout/cycle3"/>
    <dgm:cxn modelId="{2194897B-0800-594B-B618-F9499B278D50}" srcId="{4EBEDB92-C81B-414D-93DD-B08BB818BF37}" destId="{9E797B57-263E-DA4E-AADB-12992AB92A09}" srcOrd="3" destOrd="0" parTransId="{F375118D-168A-E346-9CE1-FE7490B9B236}" sibTransId="{B13E3A1A-4FB9-894B-AA56-79DE57AC5728}"/>
    <dgm:cxn modelId="{160EA79A-61B1-0E46-9FA3-59CB17E02E1F}" srcId="{4EBEDB92-C81B-414D-93DD-B08BB818BF37}" destId="{7FDA34FB-B2CF-6D49-9E55-DBABC1C5647C}" srcOrd="0" destOrd="0" parTransId="{9BEE71BE-E49B-B849-9F95-5EBB4CBDBB31}" sibTransId="{21D4F85B-6752-3E43-A40E-10CBBB030648}"/>
    <dgm:cxn modelId="{78E3F0BB-181A-E646-8060-45FE06A597BB}" type="presOf" srcId="{2937D460-92A9-E443-9A9F-9056E9842741}" destId="{DB5E51E9-89AD-1042-9542-3F3DAF8D511E}" srcOrd="0" destOrd="0" presId="urn:microsoft.com/office/officeart/2005/8/layout/cycle3"/>
    <dgm:cxn modelId="{3406E7C2-CA00-1A46-9DE0-31118D938796}" type="presOf" srcId="{4EBEDB92-C81B-414D-93DD-B08BB818BF37}" destId="{39949B44-E66E-FC4C-892D-9DF562F5F39F}" srcOrd="0" destOrd="0" presId="urn:microsoft.com/office/officeart/2005/8/layout/cycle3"/>
    <dgm:cxn modelId="{46BBCAD7-EE8D-4644-BDFF-6A3CB5124F1D}" srcId="{4EBEDB92-C81B-414D-93DD-B08BB818BF37}" destId="{9132633B-35D3-AD41-8348-04EBCE3CABEC}" srcOrd="1" destOrd="0" parTransId="{3A6E54AD-0BB3-324C-BAB6-140D9F2B5B05}" sibTransId="{1E7091C7-B951-BA42-B2FC-7DFD2660E9D1}"/>
    <dgm:cxn modelId="{C06860F6-8D51-D543-B7F3-2E143EFE64C5}" type="presOf" srcId="{7FDA34FB-B2CF-6D49-9E55-DBABC1C5647C}" destId="{20BA64F4-D802-D64D-BCD6-F904B34BE6B7}" srcOrd="0" destOrd="0" presId="urn:microsoft.com/office/officeart/2005/8/layout/cycle3"/>
    <dgm:cxn modelId="{E07FF23F-CEF6-114D-B196-C24F04F3461B}" type="presParOf" srcId="{39949B44-E66E-FC4C-892D-9DF562F5F39F}" destId="{7C20F71C-A542-094C-B1DF-17506E778869}" srcOrd="0" destOrd="0" presId="urn:microsoft.com/office/officeart/2005/8/layout/cycle3"/>
    <dgm:cxn modelId="{AECA8AF7-F004-454A-A414-29371DF10354}" type="presParOf" srcId="{7C20F71C-A542-094C-B1DF-17506E778869}" destId="{20BA64F4-D802-D64D-BCD6-F904B34BE6B7}" srcOrd="0" destOrd="0" presId="urn:microsoft.com/office/officeart/2005/8/layout/cycle3"/>
    <dgm:cxn modelId="{6DAF7C4A-DA1A-9644-A8AC-F1E605AA0960}" type="presParOf" srcId="{7C20F71C-A542-094C-B1DF-17506E778869}" destId="{6DED2A63-30F4-1848-8826-94D88405C2D9}" srcOrd="1" destOrd="0" presId="urn:microsoft.com/office/officeart/2005/8/layout/cycle3"/>
    <dgm:cxn modelId="{ECFF914D-F329-6E46-B877-7FEC8DED5112}" type="presParOf" srcId="{7C20F71C-A542-094C-B1DF-17506E778869}" destId="{EFB397B1-5126-594D-94D4-09AD7D1B5DFF}" srcOrd="2" destOrd="0" presId="urn:microsoft.com/office/officeart/2005/8/layout/cycle3"/>
    <dgm:cxn modelId="{738AF9FA-18F7-F740-8CBA-A433639E7306}" type="presParOf" srcId="{7C20F71C-A542-094C-B1DF-17506E778869}" destId="{DB5E51E9-89AD-1042-9542-3F3DAF8D511E}" srcOrd="3" destOrd="0" presId="urn:microsoft.com/office/officeart/2005/8/layout/cycle3"/>
    <dgm:cxn modelId="{A6201FD9-7A8E-214E-A96E-87E56ED0531D}" type="presParOf" srcId="{7C20F71C-A542-094C-B1DF-17506E778869}" destId="{BED1EBAF-BBD7-0A46-BD94-2ABDE8EAB502}" srcOrd="4" destOrd="0" presId="urn:microsoft.com/office/officeart/2005/8/layout/cycle3"/>
    <dgm:cxn modelId="{73478747-BFC9-9441-ACA3-E5965C970931}" type="presParOf" srcId="{7C20F71C-A542-094C-B1DF-17506E778869}" destId="{73F7041B-3204-A446-97D1-74208A01F52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D2A63-30F4-1848-8826-94D88405C2D9}">
      <dsp:nvSpPr>
        <dsp:cNvPr id="0" name=""/>
        <dsp:cNvSpPr/>
      </dsp:nvSpPr>
      <dsp:spPr>
        <a:xfrm>
          <a:off x="1579138" y="-28090"/>
          <a:ext cx="4708963" cy="4708963"/>
        </a:xfrm>
        <a:prstGeom prst="circularArrow">
          <a:avLst>
            <a:gd name="adj1" fmla="val 5544"/>
            <a:gd name="adj2" fmla="val 330680"/>
            <a:gd name="adj3" fmla="val 13771944"/>
            <a:gd name="adj4" fmla="val 17388388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A64F4-D802-D64D-BCD6-F904B34BE6B7}">
      <dsp:nvSpPr>
        <dsp:cNvPr id="0" name=""/>
        <dsp:cNvSpPr/>
      </dsp:nvSpPr>
      <dsp:spPr>
        <a:xfrm>
          <a:off x="2829210" y="1691"/>
          <a:ext cx="2208820" cy="1104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scraper custom script</a:t>
          </a:r>
        </a:p>
      </dsp:txBody>
      <dsp:txXfrm>
        <a:off x="2883123" y="55604"/>
        <a:ext cx="2100994" cy="996584"/>
      </dsp:txXfrm>
    </dsp:sp>
    <dsp:sp modelId="{EFB397B1-5126-594D-94D4-09AD7D1B5DFF}">
      <dsp:nvSpPr>
        <dsp:cNvPr id="0" name=""/>
        <dsp:cNvSpPr/>
      </dsp:nvSpPr>
      <dsp:spPr>
        <a:xfrm>
          <a:off x="4739014" y="1389245"/>
          <a:ext cx="2208820" cy="1104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Dump in Bucket</a:t>
          </a:r>
        </a:p>
      </dsp:txBody>
      <dsp:txXfrm>
        <a:off x="4792927" y="1443158"/>
        <a:ext cx="2100994" cy="996584"/>
      </dsp:txXfrm>
    </dsp:sp>
    <dsp:sp modelId="{DB5E51E9-89AD-1042-9542-3F3DAF8D511E}">
      <dsp:nvSpPr>
        <dsp:cNvPr id="0" name=""/>
        <dsp:cNvSpPr/>
      </dsp:nvSpPr>
      <dsp:spPr>
        <a:xfrm>
          <a:off x="4009534" y="3634355"/>
          <a:ext cx="2208820" cy="1104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BigQuery</a:t>
          </a:r>
          <a:r>
            <a:rPr lang="en-US" sz="2000" kern="1200" dirty="0"/>
            <a:t> from bucket</a:t>
          </a:r>
        </a:p>
      </dsp:txBody>
      <dsp:txXfrm>
        <a:off x="4063447" y="3688268"/>
        <a:ext cx="2100994" cy="996584"/>
      </dsp:txXfrm>
    </dsp:sp>
    <dsp:sp modelId="{BED1EBAF-BBD7-0A46-BD94-2ABDE8EAB502}">
      <dsp:nvSpPr>
        <dsp:cNvPr id="0" name=""/>
        <dsp:cNvSpPr/>
      </dsp:nvSpPr>
      <dsp:spPr>
        <a:xfrm>
          <a:off x="1648886" y="3634355"/>
          <a:ext cx="2208820" cy="1104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Re-train model + pickle, save in bucket</a:t>
          </a:r>
        </a:p>
      </dsp:txBody>
      <dsp:txXfrm>
        <a:off x="1702799" y="3688268"/>
        <a:ext cx="2100994" cy="996584"/>
      </dsp:txXfrm>
    </dsp:sp>
    <dsp:sp modelId="{73F7041B-3204-A446-97D1-74208A01F528}">
      <dsp:nvSpPr>
        <dsp:cNvPr id="0" name=""/>
        <dsp:cNvSpPr/>
      </dsp:nvSpPr>
      <dsp:spPr>
        <a:xfrm>
          <a:off x="919406" y="1389245"/>
          <a:ext cx="2208820" cy="1104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Unpickle and provide inference via HTTP request</a:t>
          </a:r>
        </a:p>
      </dsp:txBody>
      <dsp:txXfrm>
        <a:off x="973319" y="1443158"/>
        <a:ext cx="2100994" cy="99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576A1B-EB52-7344-8192-A4D44F6095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BA14B-25EC-4146-9C31-83C158232B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AD449-5BE5-5048-AA68-9DA262BB055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663B5-DB94-5C40-AD5D-9D1F1A5D40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F6CED-4817-1945-8DDA-8DA9B8079F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552D6-7534-B440-A2FE-8FC3E0DE5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9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E298D-A293-B240-8DB0-295E16845327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9925"/>
            <a:ext cx="5619750" cy="3665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15401-F4E2-474A-B641-EEE6EAB9B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5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>
            <a:extLst>
              <a:ext uri="{FF2B5EF4-FFF2-40B4-BE49-F238E27FC236}">
                <a16:creationId xmlns:a16="http://schemas.microsoft.com/office/drawing/2014/main" id="{EE46A8C7-BE05-DF42-9FAF-DF0D5CA8A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9358" y="6229307"/>
            <a:ext cx="9790479" cy="418107"/>
          </a:xfrm>
        </p:spPr>
        <p:txBody>
          <a:bodyPr/>
          <a:lstStyle/>
          <a:p>
            <a:pPr algn="ctr"/>
            <a:r>
              <a:rPr lang="en-US" b="0">
                <a:solidFill>
                  <a:schemeClr val="bg1"/>
                </a:solidFill>
                <a:latin typeface="Trade Gothic LT Std Cn" panose="020B0606020502020204" pitchFamily="34" charset="77"/>
              </a:rPr>
              <a:t>Click to edit Master subtitle style</a:t>
            </a:r>
            <a:endParaRPr lang="en-US" b="0" dirty="0">
              <a:solidFill>
                <a:schemeClr val="bg1"/>
              </a:solidFill>
              <a:latin typeface="Trade Gothic LT Std Cn" panose="020B0606020502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08CCC-C30A-4445-8D8A-9E4120F16A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150" y="920750"/>
            <a:ext cx="10299700" cy="501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F24A3C-2806-4C40-8693-7168709D120B}"/>
              </a:ext>
            </a:extLst>
          </p:cNvPr>
          <p:cNvSpPr txBox="1"/>
          <p:nvPr userDrawn="1"/>
        </p:nvSpPr>
        <p:spPr>
          <a:xfrm>
            <a:off x="6548908" y="4288665"/>
            <a:ext cx="5067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Trade Gothic LT Std Cn" panose="020B0606020502020204" pitchFamily="34" charset="77"/>
              </a:rPr>
              <a:t>ENTER THE TITLE HERE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Trade Gothic LT Std Cn" panose="020B0606020502020204" pitchFamily="34" charset="77"/>
              </a:rPr>
              <a:t>ENTER THE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938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524" y="1482919"/>
            <a:ext cx="4666045" cy="420624"/>
          </a:xfrm>
        </p:spPr>
        <p:txBody>
          <a:bodyPr anchor="ctr">
            <a:normAutofit/>
          </a:bodyPr>
          <a:lstStyle>
            <a:lvl1pPr marL="0" indent="0">
              <a:buNone/>
              <a:defRPr sz="1500" b="1" cap="all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6524" y="2193522"/>
            <a:ext cx="4666045" cy="3897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0724" y="1482919"/>
            <a:ext cx="4666045" cy="420624"/>
          </a:xfrm>
        </p:spPr>
        <p:txBody>
          <a:bodyPr anchor="ctr">
            <a:normAutofit/>
          </a:bodyPr>
          <a:lstStyle>
            <a:lvl1pPr marL="0" indent="0">
              <a:buNone/>
              <a:defRPr sz="1500" b="1" cap="all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0724" y="2193522"/>
            <a:ext cx="4666045" cy="3897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21360" y="6388100"/>
            <a:ext cx="1060039" cy="283107"/>
          </a:xfrm>
          <a:prstGeom prst="rect">
            <a:avLst/>
          </a:prstGeom>
        </p:spPr>
        <p:txBody>
          <a:bodyPr/>
          <a:lstStyle/>
          <a:p>
            <a:fld id="{B96FB51D-A245-49AD-8F20-416B9E9970F3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4/11/22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2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21360" y="6388100"/>
            <a:ext cx="1060039" cy="283107"/>
          </a:xfrm>
          <a:prstGeom prst="rect">
            <a:avLst/>
          </a:prstGeom>
        </p:spPr>
        <p:txBody>
          <a:bodyPr/>
          <a:lstStyle/>
          <a:p>
            <a:fld id="{384A1A7F-6249-4852-A021-44B57788E49D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4/11/22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391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21360" y="6388100"/>
            <a:ext cx="1060039" cy="283107"/>
          </a:xfrm>
          <a:prstGeom prst="rect">
            <a:avLst/>
          </a:prstGeom>
        </p:spPr>
        <p:txBody>
          <a:bodyPr/>
          <a:lstStyle/>
          <a:p>
            <a:fld id="{BB8F864C-A835-493B-910D-981D14D1C88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4/11/22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8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B4A8-77CC-AF49-9724-D044A0B2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1509A-EFC1-CE48-84ED-DDC05E3C15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1360" y="6388100"/>
            <a:ext cx="1060039" cy="283107"/>
          </a:xfrm>
          <a:prstGeom prst="rect">
            <a:avLst/>
          </a:prstGeom>
        </p:spPr>
        <p:txBody>
          <a:bodyPr/>
          <a:lstStyle/>
          <a:p>
            <a:fld id="{AE988676-7DEC-4C67-8EE4-70BF82C9817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4/11/22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AE613-10FB-8048-B775-EF1D9AA4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7427-EDE0-A04F-8EE9-8BAF960F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B533BAD-5F7C-8D44-9E66-04C932EC3D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0" b="21370"/>
          <a:stretch/>
        </p:blipFill>
        <p:spPr bwMode="auto">
          <a:xfrm>
            <a:off x="0" y="1800000"/>
            <a:ext cx="1220919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19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e title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1CDDAA-F0E9-9444-990D-DD3698526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181"/>
          <a:stretch/>
        </p:blipFill>
        <p:spPr>
          <a:xfrm>
            <a:off x="-870324" y="-8468"/>
            <a:ext cx="2520000" cy="68827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3F2DA5-54D7-D242-915A-AB03223D46CF}"/>
              </a:ext>
            </a:extLst>
          </p:cNvPr>
          <p:cNvSpPr/>
          <p:nvPr userDrawn="1"/>
        </p:nvSpPr>
        <p:spPr>
          <a:xfrm>
            <a:off x="1259864" y="0"/>
            <a:ext cx="532924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E52F2-8E35-C149-A5E0-4586097F4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6351" y="2646485"/>
            <a:ext cx="6784965" cy="118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8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lternate title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1CDDAA-F0E9-9444-990D-DD3698526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181"/>
          <a:stretch/>
        </p:blipFill>
        <p:spPr>
          <a:xfrm>
            <a:off x="-870324" y="-8468"/>
            <a:ext cx="2520000" cy="68827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3F2DA5-54D7-D242-915A-AB03223D46CF}"/>
              </a:ext>
            </a:extLst>
          </p:cNvPr>
          <p:cNvSpPr/>
          <p:nvPr userDrawn="1"/>
        </p:nvSpPr>
        <p:spPr>
          <a:xfrm>
            <a:off x="1259864" y="0"/>
            <a:ext cx="532924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38A11-78A4-B940-BBCB-2513E01266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847" y="262729"/>
            <a:ext cx="1162285" cy="61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9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2227" y="305137"/>
            <a:ext cx="9144000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9260636" y="6319028"/>
            <a:ext cx="1248747" cy="365125"/>
          </a:xfrm>
          <a:prstGeom prst="rect">
            <a:avLst/>
          </a:prstGeom>
        </p:spPr>
        <p:txBody>
          <a:bodyPr/>
          <a:lstStyle/>
          <a:p>
            <a:fld id="{AE988676-7DEC-4C67-8EE4-70BF82C9817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4/11/22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794450" y="6319028"/>
            <a:ext cx="4603103" cy="365125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1" y="6319028"/>
            <a:ext cx="436984" cy="365125"/>
          </a:xfrm>
        </p:spPr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7AF01D5-0906-D94C-A123-7BEB456F1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5720" y="1484312"/>
            <a:ext cx="9018072" cy="417867"/>
          </a:xfrm>
        </p:spPr>
        <p:txBody>
          <a:bodyPr anchor="ctr">
            <a:normAutofit/>
          </a:bodyPr>
          <a:lstStyle>
            <a:lvl1pPr marL="0" indent="0">
              <a:buNone/>
              <a:defRPr sz="1650" b="1" cap="all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28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1" y="1547702"/>
            <a:ext cx="8916472" cy="45314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21360" y="6388100"/>
            <a:ext cx="1060039" cy="283107"/>
          </a:xfrm>
          <a:prstGeom prst="rect">
            <a:avLst/>
          </a:prstGeom>
        </p:spPr>
        <p:txBody>
          <a:bodyPr/>
          <a:lstStyle/>
          <a:p>
            <a:fld id="{B497EA70-57C7-4448-B99C-3A90B91C269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4/11/22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512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5720" y="1484312"/>
            <a:ext cx="9018072" cy="417867"/>
          </a:xfrm>
        </p:spPr>
        <p:txBody>
          <a:bodyPr anchor="ctr">
            <a:normAutofit/>
          </a:bodyPr>
          <a:lstStyle>
            <a:lvl1pPr marL="0" indent="0">
              <a:buNone/>
              <a:defRPr sz="1650" b="1" cap="all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5719" y="2193546"/>
            <a:ext cx="9018072" cy="4014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21360" y="6388100"/>
            <a:ext cx="1060039" cy="283107"/>
          </a:xfrm>
          <a:prstGeom prst="rect">
            <a:avLst/>
          </a:prstGeom>
        </p:spPr>
        <p:txBody>
          <a:bodyPr/>
          <a:lstStyle/>
          <a:p>
            <a:fld id="{30263CD8-F5C3-470C-A217-39958D01759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4/11/22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10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1399" y="1470217"/>
            <a:ext cx="6351072" cy="2097819"/>
          </a:xfr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1399" y="3787689"/>
            <a:ext cx="6351072" cy="2098199"/>
          </a:xfr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21360" y="6388100"/>
            <a:ext cx="1060039" cy="283107"/>
          </a:xfrm>
          <a:prstGeom prst="rect">
            <a:avLst/>
          </a:prstGeom>
        </p:spPr>
        <p:txBody>
          <a:bodyPr/>
          <a:lstStyle/>
          <a:p>
            <a:fld id="{08280736-8CEF-4A70-8560-572F7A29598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4/11/22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2276" y="1469575"/>
            <a:ext cx="3002243" cy="20991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22276" y="3787689"/>
            <a:ext cx="3002243" cy="20991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38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2">
          <p15:clr>
            <a:srgbClr val="FBAE40"/>
          </p15:clr>
        </p15:guide>
        <p15:guide id="2" pos="72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6523" y="1452286"/>
            <a:ext cx="4647692" cy="4547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9077" y="1452286"/>
            <a:ext cx="4647692" cy="4547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21360" y="6388100"/>
            <a:ext cx="1060039" cy="283107"/>
          </a:xfrm>
          <a:prstGeom prst="rect">
            <a:avLst/>
          </a:prstGeom>
        </p:spPr>
        <p:txBody>
          <a:bodyPr/>
          <a:lstStyle/>
          <a:p>
            <a:fld id="{3DA11A6E-FC01-4B10-8CC4-A5DB0372E990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4/11/22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42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7150" y="1452286"/>
            <a:ext cx="3020223" cy="4553746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 marL="473869" indent="-130969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72162" y="1452286"/>
            <a:ext cx="3020223" cy="4553746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 marL="473869" indent="-130969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21360" y="6388100"/>
            <a:ext cx="1060039" cy="283107"/>
          </a:xfrm>
          <a:prstGeom prst="rect">
            <a:avLst/>
          </a:prstGeom>
        </p:spPr>
        <p:txBody>
          <a:bodyPr/>
          <a:lstStyle/>
          <a:p>
            <a:fld id="{FE7901C5-76B9-4AAA-927C-13C49F5C1DEB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4/11/22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7517174" y="1452286"/>
            <a:ext cx="3020223" cy="4553746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 marL="473869" indent="-130969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816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227" y="305137"/>
            <a:ext cx="9510245" cy="8798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22227" y="1452286"/>
            <a:ext cx="9510245" cy="453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4450" y="6388100"/>
            <a:ext cx="4603103" cy="283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627" y="6388100"/>
            <a:ext cx="436984" cy="283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493543" y="6409825"/>
            <a:ext cx="0" cy="1667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 title="Background Shape">
            <a:extLst>
              <a:ext uri="{FF2B5EF4-FFF2-40B4-BE49-F238E27FC236}">
                <a16:creationId xmlns:a16="http://schemas.microsoft.com/office/drawing/2014/main" id="{EED9E7A5-1E9F-1049-8344-CBE21EC222DD}"/>
              </a:ext>
            </a:extLst>
          </p:cNvPr>
          <p:cNvSpPr/>
          <p:nvPr userDrawn="1"/>
        </p:nvSpPr>
        <p:spPr>
          <a:xfrm rot="5400000">
            <a:off x="6073137" y="-6096752"/>
            <a:ext cx="45719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C6389-8D71-284B-89A2-AFF2893097F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847" y="262729"/>
            <a:ext cx="1162285" cy="617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C1E30A-C2DD-624D-A162-B437F4FD366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496" y="6010942"/>
            <a:ext cx="2469772" cy="43206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B9F87A4-BB0F-C24A-8266-DB33F5EE62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78627" r="16" b="18223"/>
          <a:stretch/>
        </p:blipFill>
        <p:spPr bwMode="auto">
          <a:xfrm>
            <a:off x="0" y="6698453"/>
            <a:ext cx="12207599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15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3" r:id="rId3"/>
    <p:sldLayoutId id="2147483662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2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Font typeface="Wingdings" pitchFamily="2" charset="2"/>
        <a:buChar char="§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60000"/>
        <a:buFont typeface="Wingdings" pitchFamily="2" charset="2"/>
        <a:buChar char="§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95C62-C041-4F53-9726-2233F38B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00BBF-E935-4FA9-BCF2-63302516FE45}"/>
              </a:ext>
            </a:extLst>
          </p:cNvPr>
          <p:cNvSpPr txBox="1"/>
          <p:nvPr/>
        </p:nvSpPr>
        <p:spPr>
          <a:xfrm>
            <a:off x="422227" y="2900282"/>
            <a:ext cx="113102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Article Recommendation System</a:t>
            </a:r>
            <a:endParaRPr lang="en-US" sz="6000" dirty="0">
              <a:solidFill>
                <a:schemeClr val="bg1"/>
              </a:solidFill>
              <a:latin typeface="Trade Gothic LT Std Cn" panose="020B06060205020202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A7AAF-37A4-4826-90A7-4053D0B09861}"/>
              </a:ext>
            </a:extLst>
          </p:cNvPr>
          <p:cNvSpPr/>
          <p:nvPr/>
        </p:nvSpPr>
        <p:spPr>
          <a:xfrm>
            <a:off x="0" y="5430129"/>
            <a:ext cx="12192000" cy="12154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University of Toronto 3760 Term Project | April 2022</a:t>
            </a:r>
          </a:p>
          <a:p>
            <a:pPr algn="ctr"/>
            <a:r>
              <a:rPr lang="en-US" sz="1800" b="1" dirty="0" err="1">
                <a:solidFill>
                  <a:schemeClr val="tx2"/>
                </a:solidFill>
                <a:latin typeface="Garamond"/>
              </a:rPr>
              <a:t>Adon</a:t>
            </a:r>
            <a:r>
              <a:rPr lang="en-US" b="1" dirty="0">
                <a:solidFill>
                  <a:schemeClr val="tx2"/>
                </a:solidFill>
                <a:latin typeface="Garamond"/>
              </a:rPr>
              <a:t>/Steven</a:t>
            </a:r>
            <a:r>
              <a:rPr lang="en-US" sz="1800" dirty="0">
                <a:solidFill>
                  <a:schemeClr val="tx2"/>
                </a:solidFill>
                <a:latin typeface="Garamond"/>
              </a:rPr>
              <a:t>	            </a:t>
            </a:r>
          </a:p>
          <a:p>
            <a:pPr algn="ctr"/>
            <a:endParaRPr lang="en-CA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C457203-DDC0-F847-972E-B41139554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1" y="294290"/>
            <a:ext cx="1354454" cy="10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88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D076-3419-B04F-8B30-36D98295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Implementation cont. (</a:t>
            </a:r>
            <a:r>
              <a:rPr lang="en-US" sz="3000" dirty="0" err="1"/>
              <a:t>Bigquery</a:t>
            </a:r>
            <a:r>
              <a:rPr lang="en-US" sz="3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7B717-F721-D44A-A14B-20EB3AF6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10FF713-3C89-204A-B08F-EB8159FA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83638"/>
            <a:ext cx="2753272" cy="802212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832BEA-435B-6842-A71F-AAD01351F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52" y="2093562"/>
            <a:ext cx="3842296" cy="3343536"/>
          </a:xfrm>
          <a:prstGeom prst="rect">
            <a:avLst/>
          </a:prstGeom>
        </p:spPr>
      </p:pic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1736AF-FB93-8D47-B9DD-9215B4967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5" y="1430527"/>
            <a:ext cx="2277986" cy="4207573"/>
          </a:xfrm>
          <a:prstGeom prst="rect">
            <a:avLst/>
          </a:prstGeom>
        </p:spPr>
      </p:pic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68044A-7ECC-3443-BAE9-534D68311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729" y="2001335"/>
            <a:ext cx="4522882" cy="3435763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E493075A-6C71-A845-9E84-0322F2A643C6}"/>
              </a:ext>
            </a:extLst>
          </p:cNvPr>
          <p:cNvSpPr/>
          <p:nvPr/>
        </p:nvSpPr>
        <p:spPr>
          <a:xfrm>
            <a:off x="2858814" y="3429000"/>
            <a:ext cx="565458" cy="290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ACF24E7-D62E-4642-9A4A-30E52D6E0876}"/>
              </a:ext>
            </a:extLst>
          </p:cNvPr>
          <p:cNvSpPr/>
          <p:nvPr/>
        </p:nvSpPr>
        <p:spPr>
          <a:xfrm>
            <a:off x="7107634" y="3389204"/>
            <a:ext cx="565458" cy="290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6D2F3D-0850-F64E-B581-03E680AD096D}"/>
              </a:ext>
            </a:extLst>
          </p:cNvPr>
          <p:cNvSpPr/>
          <p:nvPr/>
        </p:nvSpPr>
        <p:spPr>
          <a:xfrm>
            <a:off x="618012" y="2511972"/>
            <a:ext cx="1484946" cy="294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BDB59A-74E5-1340-8762-C386F70D48C0}"/>
              </a:ext>
            </a:extLst>
          </p:cNvPr>
          <p:cNvSpPr/>
          <p:nvPr/>
        </p:nvSpPr>
        <p:spPr>
          <a:xfrm>
            <a:off x="8993697" y="2364827"/>
            <a:ext cx="2872482" cy="2942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0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79A2-7901-3C44-A383-1DB99382D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Implementation cont. (Cloud storage)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30B2F-A0EA-DE40-B6D7-B3153483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8FBAEAC-6786-1945-85ED-0B8CEB7AE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05" y="1769868"/>
            <a:ext cx="4378305" cy="3917755"/>
          </a:xfrm>
          <a:prstGeom prst="rect">
            <a:avLst/>
          </a:prstGeom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3A62603-B08A-4742-96B9-44E8216DD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83638"/>
            <a:ext cx="2753272" cy="8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34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F159-AE13-454A-A13F-62B053B2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Word to vector model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48F06-342C-6149-B9CD-9DEF2C710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are using </a:t>
            </a:r>
            <a:r>
              <a:rPr lang="en-US" sz="2800" dirty="0" err="1"/>
              <a:t>sklearn.feature_extraction.text.TfidfVectorizer</a:t>
            </a:r>
            <a:r>
              <a:rPr lang="en-US" sz="2800" dirty="0"/>
              <a:t> and </a:t>
            </a:r>
            <a:r>
              <a:rPr lang="en-US" sz="2800" dirty="0" err="1"/>
              <a:t>sklearn.metrics.pairwise_distances</a:t>
            </a:r>
            <a:r>
              <a:rPr lang="en-US" sz="28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TfidfVectorizer</a:t>
            </a:r>
            <a:r>
              <a:rPr lang="en-US" sz="2400" dirty="0"/>
              <a:t> takes all the “words” from each article to create a matrix of term frequency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Pairwise distances is used to calculate the Euclidian distance between two matrices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final model is weighted: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0.6x headline and short description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0.2x category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0.1x author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0.1x publish 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CE21-3C17-AA4E-93A2-9DD94311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0375DDA-0819-3B4C-90ED-47D1D5541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83638"/>
            <a:ext cx="2753272" cy="8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3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F159-AE13-454A-A13F-62B053B2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CE21-3C17-AA4E-93A2-9DD94311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0375DDA-0819-3B4C-90ED-47D1D5541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83638"/>
            <a:ext cx="2753272" cy="802212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884AAB8C-4718-CF4E-9B60-0F7D0FA0A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33" y="1154086"/>
            <a:ext cx="8943135" cy="512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0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F159-AE13-454A-A13F-62B053B2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48F06-342C-6149-B9CD-9DEF2C710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Thank you!</a:t>
            </a:r>
            <a:endParaRPr lang="en-US" sz="5000" dirty="0"/>
          </a:p>
          <a:p>
            <a:pPr marL="0" indent="0" algn="ctr">
              <a:buNone/>
            </a:pPr>
            <a:r>
              <a:rPr lang="en-US" sz="5000" dirty="0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CE21-3C17-AA4E-93A2-9DD94311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0375DDA-0819-3B4C-90ED-47D1D5541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83638"/>
            <a:ext cx="2753272" cy="8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1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4115-39F4-D24E-BCB8-6216D15B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73D8-9B44-6A42-BB07-1DBC1DCA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371" y="1452286"/>
            <a:ext cx="10568255" cy="45314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Build an article recommendation system that </a:t>
            </a:r>
            <a:r>
              <a:rPr lang="en-US" sz="2800" b="1" dirty="0"/>
              <a:t>EVERY</a:t>
            </a:r>
            <a:r>
              <a:rPr lang="en-US" sz="2800" dirty="0"/>
              <a:t> publisher can use</a:t>
            </a:r>
          </a:p>
          <a:p>
            <a:pPr>
              <a:buFont typeface="Wingdings" pitchFamily="2" charset="2"/>
              <a:buChar char="§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EE91-73ED-CF43-B1E7-AB7D75F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291FA8B-99F9-C745-BABF-93D60E306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49886"/>
            <a:ext cx="2753272" cy="8022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2880111-E9F6-0A49-8B78-474757614804}"/>
              </a:ext>
            </a:extLst>
          </p:cNvPr>
          <p:cNvGrpSpPr>
            <a:grpSpLocks noChangeAspect="1"/>
          </p:cNvGrpSpPr>
          <p:nvPr/>
        </p:nvGrpSpPr>
        <p:grpSpPr>
          <a:xfrm>
            <a:off x="631374" y="2033498"/>
            <a:ext cx="10366320" cy="3816388"/>
            <a:chOff x="1107768" y="2447479"/>
            <a:chExt cx="10725886" cy="3948763"/>
          </a:xfrm>
        </p:grpSpPr>
        <p:pic>
          <p:nvPicPr>
            <p:cNvPr id="10" name="Picture 9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FD56E4F5-DFA5-9643-A98C-38C1876A2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946" y="3014575"/>
              <a:ext cx="5531708" cy="2115193"/>
            </a:xfrm>
            <a:prstGeom prst="rect">
              <a:avLst/>
            </a:prstGeom>
          </p:spPr>
        </p:pic>
        <p:pic>
          <p:nvPicPr>
            <p:cNvPr id="11" name="Picture 10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BBD11A92-DF28-A64C-9DFE-9FBBC548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7768" y="2447479"/>
              <a:ext cx="4924610" cy="1519780"/>
            </a:xfrm>
            <a:prstGeom prst="rect">
              <a:avLst/>
            </a:prstGeom>
          </p:spPr>
        </p:pic>
        <p:pic>
          <p:nvPicPr>
            <p:cNvPr id="12" name="Picture 11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4D90A2DC-499A-B749-B51E-BEDA7B641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8866" y="4186538"/>
              <a:ext cx="2985537" cy="2209704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B70B68-277D-104A-8ADC-6F1BB73231F1}"/>
                </a:ext>
              </a:extLst>
            </p:cNvPr>
            <p:cNvCxnSpPr>
              <a:cxnSpLocks/>
            </p:cNvCxnSpPr>
            <p:nvPr/>
          </p:nvCxnSpPr>
          <p:spPr>
            <a:xfrm>
              <a:off x="9378778" y="3207369"/>
              <a:ext cx="840260" cy="37994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42C6DD-0826-E24A-936A-33BF6247A94D}"/>
                </a:ext>
              </a:extLst>
            </p:cNvPr>
            <p:cNvCxnSpPr>
              <a:cxnSpLocks/>
            </p:cNvCxnSpPr>
            <p:nvPr/>
          </p:nvCxnSpPr>
          <p:spPr>
            <a:xfrm>
              <a:off x="9378778" y="3207369"/>
              <a:ext cx="840260" cy="7598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1E11D10-0E87-3648-B3A4-31747B9673EF}"/>
                </a:ext>
              </a:extLst>
            </p:cNvPr>
            <p:cNvCxnSpPr>
              <a:cxnSpLocks/>
            </p:cNvCxnSpPr>
            <p:nvPr/>
          </p:nvCxnSpPr>
          <p:spPr>
            <a:xfrm>
              <a:off x="9378778" y="3207369"/>
              <a:ext cx="840260" cy="11334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69F61E-4787-3445-97C7-63E5E7981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8097" y="3300248"/>
              <a:ext cx="637687" cy="8862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586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4115-39F4-D24E-BCB8-6216D15B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Why publisher need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73D8-9B44-6A42-BB07-1DBC1DCA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372" y="1452286"/>
            <a:ext cx="8940100" cy="45314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Help viewers to find desired articles quickly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/>
              <a:t>Better</a:t>
            </a:r>
            <a:r>
              <a:rPr lang="en-US" sz="2400" dirty="0"/>
              <a:t> customer satisfaction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Increase viewer engagement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/>
              <a:t>Higher</a:t>
            </a:r>
            <a:r>
              <a:rPr lang="en-US" sz="2400" dirty="0"/>
              <a:t> impression/ads revenue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/>
              <a:t>More</a:t>
            </a:r>
            <a:r>
              <a:rPr lang="en-US" sz="2400" dirty="0"/>
              <a:t> subscribers </a:t>
            </a:r>
          </a:p>
          <a:p>
            <a:pPr>
              <a:buFont typeface="Wingdings" pitchFamily="2" charset="2"/>
              <a:buChar char="§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EE91-73ED-CF43-B1E7-AB7D75F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291FA8B-99F9-C745-BABF-93D60E306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49886"/>
            <a:ext cx="2753272" cy="8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0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4115-39F4-D24E-BCB8-6216D15B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Revenue and Cost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73D8-9B44-6A42-BB07-1DBC1DCA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372" y="1452286"/>
            <a:ext cx="4651683" cy="45314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Assumptions: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Publisher gets 1M page views and 10M impressions on monthly basis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Subscriber conversion 0.002% per page views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RPM (</a:t>
            </a:r>
            <a:r>
              <a:rPr lang="en-US" sz="2400" b="1" dirty="0"/>
              <a:t>R</a:t>
            </a:r>
            <a:r>
              <a:rPr lang="en-US" sz="2400" dirty="0"/>
              <a:t>evenue </a:t>
            </a:r>
            <a:r>
              <a:rPr lang="en-US" sz="2400" b="1" dirty="0"/>
              <a:t>P</a:t>
            </a:r>
            <a:r>
              <a:rPr lang="en-US" sz="2400" dirty="0"/>
              <a:t>er thousand </a:t>
            </a:r>
            <a:r>
              <a:rPr lang="en-US" sz="2400" b="1" dirty="0"/>
              <a:t>I</a:t>
            </a:r>
            <a:r>
              <a:rPr lang="en-US" sz="2400" dirty="0"/>
              <a:t>mpressions) is $10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LTV (</a:t>
            </a:r>
            <a:r>
              <a:rPr lang="en-US" sz="2400" b="1" dirty="0"/>
              <a:t>L</a:t>
            </a:r>
            <a:r>
              <a:rPr lang="en-US" sz="2400" dirty="0"/>
              <a:t>ife</a:t>
            </a:r>
            <a:r>
              <a:rPr lang="en-US" sz="2400" b="1" dirty="0"/>
              <a:t>t</a:t>
            </a:r>
            <a:r>
              <a:rPr lang="en-US" sz="2400" dirty="0"/>
              <a:t>ime </a:t>
            </a:r>
            <a:r>
              <a:rPr lang="en-US" sz="2400" b="1" dirty="0"/>
              <a:t>V</a:t>
            </a:r>
            <a:r>
              <a:rPr lang="en-US" sz="2400" dirty="0"/>
              <a:t>alue) per subs $400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EE91-73ED-CF43-B1E7-AB7D75F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291FA8B-99F9-C745-BABF-93D60E306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49886"/>
            <a:ext cx="2753272" cy="80221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C111D6-3B1A-5243-A957-82B738170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8044"/>
              </p:ext>
            </p:extLst>
          </p:nvPr>
        </p:nvGraphicFramePr>
        <p:xfrm>
          <a:off x="5644055" y="1732001"/>
          <a:ext cx="5861777" cy="425399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276888">
                  <a:extLst>
                    <a:ext uri="{9D8B030D-6E8A-4147-A177-3AD203B41FA5}">
                      <a16:colId xmlns:a16="http://schemas.microsoft.com/office/drawing/2014/main" val="4259973920"/>
                    </a:ext>
                  </a:extLst>
                </a:gridCol>
                <a:gridCol w="1913555">
                  <a:extLst>
                    <a:ext uri="{9D8B030D-6E8A-4147-A177-3AD203B41FA5}">
                      <a16:colId xmlns:a16="http://schemas.microsoft.com/office/drawing/2014/main" val="3043355696"/>
                    </a:ext>
                  </a:extLst>
                </a:gridCol>
                <a:gridCol w="1671334">
                  <a:extLst>
                    <a:ext uri="{9D8B030D-6E8A-4147-A177-3AD203B41FA5}">
                      <a16:colId xmlns:a16="http://schemas.microsoft.com/office/drawing/2014/main" val="1224410062"/>
                    </a:ext>
                  </a:extLst>
                </a:gridCol>
              </a:tblGrid>
              <a:tr h="570686">
                <a:tc>
                  <a:txBody>
                    <a:bodyPr/>
                    <a:lstStyle/>
                    <a:p>
                      <a:pPr algn="l" fontAlgn="b"/>
                      <a:endParaRPr lang="en-CA" sz="18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Average Case</a:t>
                      </a:r>
                      <a:endParaRPr lang="en-CA" sz="18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Best Case</a:t>
                      </a:r>
                      <a:endParaRPr lang="en-CA" sz="18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470390"/>
                  </a:ext>
                </a:extLst>
              </a:tr>
              <a:tr h="570686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% of User Clicks Recommended article</a:t>
                      </a:r>
                    </a:p>
                  </a:txBody>
                  <a:tcPr marL="0" marR="82716" marT="33086" marB="24814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CA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CA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92311"/>
                  </a:ext>
                </a:extLst>
              </a:tr>
              <a:tr h="570686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Extra Impressions</a:t>
                      </a:r>
                      <a:endParaRPr lang="en-CA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CA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1,000,000</a:t>
                      </a:r>
                      <a:endParaRPr lang="en-CA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859803"/>
                  </a:ext>
                </a:extLst>
              </a:tr>
              <a:tr h="570686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Extra RPM($)</a:t>
                      </a:r>
                      <a:endParaRPr lang="en-CA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sng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$5,000</a:t>
                      </a:r>
                      <a:endParaRPr lang="en-CA" sz="1800" b="0" i="0" u="sng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sng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$10,000</a:t>
                      </a:r>
                      <a:endParaRPr lang="en-CA" sz="1800" b="0" i="0" u="sng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262779"/>
                  </a:ext>
                </a:extLst>
              </a:tr>
              <a:tr h="570686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Extra Subscribers</a:t>
                      </a:r>
                      <a:endParaRPr lang="en-CA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CA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CA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205353"/>
                  </a:ext>
                </a:extLst>
              </a:tr>
              <a:tr h="570686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Extra Subs Revenue</a:t>
                      </a:r>
                      <a:endParaRPr lang="en-CA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sng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$400</a:t>
                      </a:r>
                      <a:endParaRPr lang="en-CA" sz="1800" b="0" i="0" u="sng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sng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$800</a:t>
                      </a:r>
                      <a:endParaRPr lang="en-CA" sz="1800" b="0" i="0" u="sng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548491"/>
                  </a:ext>
                </a:extLst>
              </a:tr>
              <a:tr h="570686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Total Extra Revenue</a:t>
                      </a:r>
                      <a:endParaRPr lang="en-CA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sng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$5,400</a:t>
                      </a:r>
                      <a:endParaRPr lang="en-CA" sz="1800" b="1" i="0" u="sng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sng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$10,800</a:t>
                      </a:r>
                      <a:endParaRPr lang="en-CA" sz="1800" b="1" i="0" u="sng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82716" marT="33086" marB="24814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488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DC99B91-A1C3-FD49-AD83-CCB6FCAF7A11}"/>
              </a:ext>
            </a:extLst>
          </p:cNvPr>
          <p:cNvSpPr/>
          <p:nvPr/>
        </p:nvSpPr>
        <p:spPr>
          <a:xfrm>
            <a:off x="6152352" y="1184990"/>
            <a:ext cx="4589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Recommendation System Revenue:</a:t>
            </a:r>
          </a:p>
        </p:txBody>
      </p:sp>
    </p:spTree>
    <p:extLst>
      <p:ext uri="{BB962C8B-B14F-4D97-AF65-F5344CB8AC3E}">
        <p14:creationId xmlns:p14="http://schemas.microsoft.com/office/powerpoint/2010/main" val="147474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4115-39F4-D24E-BCB8-6216D15B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Why Cloud 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73D8-9B44-6A42-BB07-1DBC1DCA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372" y="1452286"/>
            <a:ext cx="8940100" cy="4531410"/>
          </a:xfrm>
        </p:spPr>
        <p:txBody>
          <a:bodyPr>
            <a:normAutofit/>
          </a:bodyPr>
          <a:lstStyle/>
          <a:p>
            <a:r>
              <a:rPr lang="en-US" sz="2400" dirty="0"/>
              <a:t>Most of publishers have already moved to online and they are already using website analytic tool (</a:t>
            </a:r>
            <a:r>
              <a:rPr lang="en-US" sz="2400" dirty="0" err="1"/>
              <a:t>eg.</a:t>
            </a:r>
            <a:r>
              <a:rPr lang="en-US" sz="2400" dirty="0"/>
              <a:t> Google analytic) to collect data</a:t>
            </a:r>
          </a:p>
          <a:p>
            <a:r>
              <a:rPr lang="en-US" sz="2400" dirty="0"/>
              <a:t># of pageviews are unpredictable and it keeps changing over time,     # of inference from ML model need </a:t>
            </a:r>
            <a:r>
              <a:rPr lang="en-US" sz="2800" b="1" dirty="0"/>
              <a:t>scale up/down </a:t>
            </a:r>
            <a:r>
              <a:rPr lang="en-US" sz="2400" dirty="0"/>
              <a:t>depending on pageviews</a:t>
            </a:r>
          </a:p>
          <a:p>
            <a:r>
              <a:rPr lang="en-US" sz="2400" dirty="0"/>
              <a:t>Highly sensitive data can be </a:t>
            </a:r>
            <a:r>
              <a:rPr lang="en-US" sz="2800" b="1" dirty="0"/>
              <a:t>encrypted</a:t>
            </a:r>
            <a:r>
              <a:rPr lang="en-US" sz="2400" dirty="0"/>
              <a:t> and </a:t>
            </a:r>
            <a:r>
              <a:rPr lang="en-US" sz="2800" b="1" dirty="0"/>
              <a:t>protected</a:t>
            </a:r>
            <a:r>
              <a:rPr lang="en-US" sz="2400" dirty="0"/>
              <a:t> by VPN</a:t>
            </a:r>
          </a:p>
          <a:p>
            <a:r>
              <a:rPr lang="en-US" sz="2400" dirty="0"/>
              <a:t>The same recommender system be </a:t>
            </a:r>
            <a:r>
              <a:rPr lang="en-US" sz="2800" b="1" dirty="0"/>
              <a:t>replicated</a:t>
            </a:r>
            <a:r>
              <a:rPr lang="en-US" sz="2400" dirty="0"/>
              <a:t> to a new publisher quickly</a:t>
            </a:r>
          </a:p>
          <a:p>
            <a:pPr>
              <a:buFont typeface="Wingdings" pitchFamily="2" charset="2"/>
              <a:buChar char="§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9EE91-73ED-CF43-B1E7-AB7D75F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291FA8B-99F9-C745-BABF-93D60E306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49886"/>
            <a:ext cx="2753272" cy="8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5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A8DF-A0BE-C84A-A2FC-2BC0B932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Solution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C4424-8019-4243-B22A-8673B378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(low resolution summary)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B53F-8461-5F4D-91EB-BF749975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442DA52-D47F-194D-A1FD-84738E77A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133478"/>
              </p:ext>
            </p:extLst>
          </p:nvPr>
        </p:nvGraphicFramePr>
        <p:xfrm>
          <a:off x="4078013" y="1397876"/>
          <a:ext cx="7867241" cy="4740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01C3EEE-12DD-944A-8F2D-492F2AA64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83638"/>
            <a:ext cx="2753272" cy="8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3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F159-AE13-454A-A13F-62B053B2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Solution Architecture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CE21-3C17-AA4E-93A2-9DD94311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0375DDA-0819-3B4C-90ED-47D1D5541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83638"/>
            <a:ext cx="2753272" cy="80221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7D88A94-F9F4-234A-9BE2-5C98D0C1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717" y="955807"/>
            <a:ext cx="8377299" cy="543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A87D10-E9C3-F74A-A529-6D0D77AE1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403" y="1717740"/>
            <a:ext cx="2547258" cy="390842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The solution is implemented in GCP using:</a:t>
            </a:r>
          </a:p>
          <a:p>
            <a:pPr algn="r"/>
            <a:r>
              <a:rPr lang="en-US" sz="2400" i="1" dirty="0"/>
              <a:t>Cloud Functions</a:t>
            </a:r>
          </a:p>
          <a:p>
            <a:pPr algn="r"/>
            <a:r>
              <a:rPr lang="en-US" sz="2400" i="1" dirty="0"/>
              <a:t>Cloud Storage</a:t>
            </a:r>
          </a:p>
          <a:p>
            <a:pPr algn="r"/>
            <a:r>
              <a:rPr lang="en-US" sz="2400" i="1" dirty="0" err="1"/>
              <a:t>BigQuery</a:t>
            </a:r>
            <a:endParaRPr lang="en-US" sz="2400" i="1" dirty="0"/>
          </a:p>
          <a:p>
            <a:pPr algn="r"/>
            <a:r>
              <a:rPr lang="en-US" sz="2400" i="1" dirty="0"/>
              <a:t>Cloud SQL</a:t>
            </a:r>
          </a:p>
          <a:p>
            <a:pPr algn="r"/>
            <a:r>
              <a:rPr lang="en-US" sz="2400" i="1" dirty="0"/>
              <a:t>Pub/sub scheduler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5681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F159-AE13-454A-A13F-62B053B2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Content Management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CE21-3C17-AA4E-93A2-9DD94311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0375DDA-0819-3B4C-90ED-47D1D5541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83638"/>
            <a:ext cx="2753272" cy="80221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600F71D-B677-444D-A48F-C60449C08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91" y="1310469"/>
            <a:ext cx="8381618" cy="507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98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D076-3419-B04F-8B30-36D98295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Implementation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CB1346-BE26-1742-8E92-7500495AB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00" y="1354359"/>
            <a:ext cx="5063146" cy="10735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7B717-F721-D44A-A14B-20EB3AF6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6EFC76-E3A7-F649-BBA0-1CC9576A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2" y="2944787"/>
            <a:ext cx="1915698" cy="1073531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DA9EA1-6650-494C-A9C9-0E680DC9B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00" y="2761552"/>
            <a:ext cx="2514731" cy="144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957CF1-C90C-5442-81E7-1ADB0655E187}"/>
              </a:ext>
            </a:extLst>
          </p:cNvPr>
          <p:cNvCxnSpPr/>
          <p:nvPr/>
        </p:nvCxnSpPr>
        <p:spPr>
          <a:xfrm>
            <a:off x="7887331" y="2427890"/>
            <a:ext cx="0" cy="333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712526-38EE-624F-9964-11027153458A}"/>
              </a:ext>
            </a:extLst>
          </p:cNvPr>
          <p:cNvCxnSpPr/>
          <p:nvPr/>
        </p:nvCxnSpPr>
        <p:spPr>
          <a:xfrm>
            <a:off x="7865627" y="4201552"/>
            <a:ext cx="0" cy="333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8692C2-90F3-6844-A663-653E81C8A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49" y="4715214"/>
            <a:ext cx="2036962" cy="1080000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622DD0-6771-D048-8329-06D6A1AED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00" y="4535214"/>
            <a:ext cx="2810695" cy="14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819757-221E-1B4C-AB47-526934D00D07}"/>
              </a:ext>
            </a:extLst>
          </p:cNvPr>
          <p:cNvSpPr txBox="1"/>
          <p:nvPr/>
        </p:nvSpPr>
        <p:spPr>
          <a:xfrm>
            <a:off x="398531" y="1215046"/>
            <a:ext cx="477881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Cloud Scheduler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Pub/sub #1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Cloud function #1 (News API)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Get News from Publisher API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Save csv files to Cloud Storage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Pub/sub #2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Cloud Function #2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Run </a:t>
            </a:r>
            <a:r>
              <a:rPr lang="en-US" sz="2000" dirty="0" err="1">
                <a:solidFill>
                  <a:schemeClr val="tx2"/>
                </a:solidFill>
              </a:rPr>
              <a:t>BigQuery</a:t>
            </a:r>
            <a:r>
              <a:rPr lang="en-US" sz="2000" dirty="0">
                <a:solidFill>
                  <a:schemeClr val="tx2"/>
                </a:solidFill>
              </a:rPr>
              <a:t> get data from Cloud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Process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Save Processed Data to Cloud Storage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Update data to Cloud SQL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Pub/Sub #3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Train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10FF713-3C89-204A-B08F-EB8159FAD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9" y="5883638"/>
            <a:ext cx="2753272" cy="802212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3A3776-E5FF-1D4C-8B8C-7A112CFDC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07" y="5255214"/>
            <a:ext cx="2036962" cy="8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03940"/>
      </p:ext>
    </p:extLst>
  </p:cSld>
  <p:clrMapOvr>
    <a:masterClrMapping/>
  </p:clrMapOvr>
</p:sld>
</file>

<file path=ppt/theme/theme1.xml><?xml version="1.0" encoding="utf-8"?>
<a:theme xmlns:a="http://schemas.openxmlformats.org/drawingml/2006/main" name="BOUNDLESS Fall 2015 4x3">
  <a:themeElements>
    <a:clrScheme name="Boundless2015">
      <a:dk1>
        <a:sysClr val="windowText" lastClr="000000"/>
      </a:dk1>
      <a:lt1>
        <a:sysClr val="window" lastClr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Boundless_UofT">
      <a:majorFont>
        <a:latin typeface="Trade Gothic LT Std Bold"/>
        <a:ea typeface=""/>
        <a:cs typeface=""/>
      </a:majorFont>
      <a:minorFont>
        <a:latin typeface="Trade Gothic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ategicPlan_PPT_template" id="{BD92D903-7944-354C-BBE8-33249D4F36F9}" vid="{A6F3B6ED-8E5D-2F41-8465-737E898AC5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StrategicPlan_PPT_template</Template>
  <TotalTime>227</TotalTime>
  <Words>447</Words>
  <Application>Microsoft Macintosh PowerPoint</Application>
  <PresentationFormat>Widescreen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Garamond</vt:lpstr>
      <vt:lpstr>Trade Gothic LT Std</vt:lpstr>
      <vt:lpstr>Trade Gothic LT Std Bold</vt:lpstr>
      <vt:lpstr>Trade Gothic LT Std Cn</vt:lpstr>
      <vt:lpstr>Wingdings</vt:lpstr>
      <vt:lpstr>BOUNDLESS Fall 2015 4x3</vt:lpstr>
      <vt:lpstr>PowerPoint Presentation</vt:lpstr>
      <vt:lpstr>Business Case</vt:lpstr>
      <vt:lpstr>Why publisher need it?</vt:lpstr>
      <vt:lpstr>Revenue and Cost analysis</vt:lpstr>
      <vt:lpstr>Why Cloud service?</vt:lpstr>
      <vt:lpstr>Solution Architecture Overview</vt:lpstr>
      <vt:lpstr>Solution Architecture Overview</vt:lpstr>
      <vt:lpstr>Content Management</vt:lpstr>
      <vt:lpstr>Implementation</vt:lpstr>
      <vt:lpstr>Implementation cont. (Bigquery)</vt:lpstr>
      <vt:lpstr>Implementation cont. (Cloud storage)</vt:lpstr>
      <vt:lpstr>Word to vector model</vt:lpstr>
      <vt:lpstr>Data analysis</vt:lpstr>
      <vt:lpstr>PowerPoint Presentation</vt:lpstr>
    </vt:vector>
  </TitlesOfParts>
  <Company>University of Toronto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Stacey Gibson</dc:creator>
  <cp:lastModifiedBy>Tong, Steven</cp:lastModifiedBy>
  <cp:revision>17</cp:revision>
  <cp:lastPrinted>2019-09-12T16:40:06Z</cp:lastPrinted>
  <dcterms:created xsi:type="dcterms:W3CDTF">2021-05-07T15:38:44Z</dcterms:created>
  <dcterms:modified xsi:type="dcterms:W3CDTF">2022-04-11T18:02:46Z</dcterms:modified>
</cp:coreProperties>
</file>